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56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</p:sldIdLst>
  <p:sldSz cx="9144000" cy="5143500" type="screen16x9"/>
  <p:notesSz cx="6858000" cy="9144000"/>
  <p:embeddedFontLs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Lucida Console" panose="020B0609040504020204" pitchFamily="49" charset="0"/>
      <p:regular r:id="rId40"/>
    </p:embeddedFont>
    <p:embeddedFont>
      <p:font typeface="Titillium Web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83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406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951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342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8283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0307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708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145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954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12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6389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901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935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640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38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903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292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8955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4085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848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68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8853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271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809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7767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8929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25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402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9402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817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7338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509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" name="Google Shape;29;p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2" name="Google Shape;62;p1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tibble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4ds.had.co.nz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2925744" y="2171311"/>
            <a:ext cx="5412300" cy="1867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1800" dirty="0"/>
              <a:t>Chapters 10 </a:t>
            </a:r>
            <a:br>
              <a:rPr lang="en-US" sz="1800" dirty="0"/>
            </a:br>
            <a:r>
              <a:rPr lang="en-US" sz="1800" dirty="0"/>
              <a:t>Tibbles</a:t>
            </a:r>
            <a:br>
              <a:rPr lang="en-US" sz="1800" dirty="0"/>
            </a:br>
            <a:r>
              <a:rPr lang="en-US" sz="1800" dirty="0">
                <a:solidFill>
                  <a:srgbClr val="000000"/>
                </a:solidFill>
              </a:rPr>
              <a:t>Follow along here: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hlinkClick r:id="rId3"/>
              </a:rPr>
              <a:t>https://r4ds.had.co.nz/tibbles.html</a:t>
            </a:r>
            <a:r>
              <a:rPr lang="en-US" sz="1800" dirty="0"/>
              <a:t> 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7357" y="303560"/>
            <a:ext cx="4367700" cy="2268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75;p15">
            <a:extLst>
              <a:ext uri="{FF2B5EF4-FFF2-40B4-BE49-F238E27FC236}">
                <a16:creationId xmlns:a16="http://schemas.microsoft.com/office/drawing/2014/main" id="{3B772B79-4631-45DA-B559-F2485BF1A84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07" y="447575"/>
            <a:ext cx="2362200" cy="36597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E3414-ED4C-44E6-BED5-0ECA4FC452FF}"/>
              </a:ext>
            </a:extLst>
          </p:cNvPr>
          <p:cNvSpPr txBox="1"/>
          <p:nvPr/>
        </p:nvSpPr>
        <p:spPr>
          <a:xfrm>
            <a:off x="385078" y="4107309"/>
            <a:ext cx="3204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Source:https://r4ds.had.co.nz/</a:t>
            </a:r>
            <a:endParaRPr lang="en-US" sz="1200"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4EF13D-3DF4-48B7-8826-3C41B44F3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84" t="63963" r="42164" b="23391"/>
          <a:stretch/>
        </p:blipFill>
        <p:spPr>
          <a:xfrm>
            <a:off x="473274" y="1347928"/>
            <a:ext cx="7206591" cy="34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12627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EEDEF-D569-40EF-9819-310654B15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78" t="76060" r="42474" b="10011"/>
          <a:stretch/>
        </p:blipFill>
        <p:spPr>
          <a:xfrm>
            <a:off x="763571" y="1338605"/>
            <a:ext cx="6726525" cy="35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98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You’ll also need the backticks when working with these variables in other packages, like ggplot2, dplyr, and tidyr.</a:t>
            </a:r>
          </a:p>
          <a:p>
            <a:pPr>
              <a:buFontTx/>
              <a:buChar char="-"/>
            </a:pPr>
            <a:r>
              <a:rPr lang="en-US" dirty="0"/>
              <a:t>Another way to create a tibble is with </a:t>
            </a:r>
            <a:r>
              <a:rPr lang="en-US" b="1" dirty="0">
                <a:solidFill>
                  <a:srgbClr val="7030A0"/>
                </a:solidFill>
              </a:rPr>
              <a:t>tribble()</a:t>
            </a:r>
            <a:r>
              <a:rPr lang="en-US" dirty="0"/>
              <a:t>, short for </a:t>
            </a:r>
            <a:r>
              <a:rPr lang="en-US" b="1" dirty="0"/>
              <a:t>tr</a:t>
            </a:r>
            <a:r>
              <a:rPr lang="en-US" dirty="0"/>
              <a:t>ansposed tibble.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7030A0"/>
                </a:solidFill>
              </a:rPr>
              <a:t>tribble() </a:t>
            </a:r>
            <a:r>
              <a:rPr lang="en-US" dirty="0"/>
              <a:t>is customized for data entry in code…</a:t>
            </a:r>
          </a:p>
          <a:p>
            <a:pPr>
              <a:buFontTx/>
              <a:buChar char="-"/>
            </a:pPr>
            <a:r>
              <a:rPr lang="en-US" dirty="0"/>
              <a:t>column headings are defined by formulas (i.e. they start with </a:t>
            </a:r>
            <a:r>
              <a:rPr lang="en-US" sz="3000" b="1" dirty="0">
                <a:solidFill>
                  <a:srgbClr val="7030A0"/>
                </a:solidFill>
              </a:rPr>
              <a:t>~ </a:t>
            </a:r>
          </a:p>
          <a:p>
            <a:pPr>
              <a:buFontTx/>
              <a:buChar char="-"/>
            </a:pPr>
            <a:r>
              <a:rPr lang="en-US" dirty="0"/>
              <a:t> entries are separated by commas.</a:t>
            </a:r>
          </a:p>
          <a:p>
            <a:pPr>
              <a:buFontTx/>
              <a:buChar char="-"/>
            </a:pPr>
            <a:r>
              <a:rPr lang="en-US" dirty="0"/>
              <a:t>This makes it possible to lay out small amounts of data in easy to read form.</a:t>
            </a:r>
            <a:endParaRPr lang="en-US" sz="3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5107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CE612-F4EE-49B9-9D82-9B709A069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80" t="62497" r="42990" b="23207"/>
          <a:stretch/>
        </p:blipFill>
        <p:spPr>
          <a:xfrm>
            <a:off x="436276" y="1376312"/>
            <a:ext cx="6671534" cy="37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5196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219CC-B208-48D5-91D5-579D4E36E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78" t="75693" r="43092" b="9645"/>
          <a:stretch/>
        </p:blipFill>
        <p:spPr>
          <a:xfrm>
            <a:off x="692025" y="1325572"/>
            <a:ext cx="6339010" cy="36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1779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- There are two main differences in the usage of a </a:t>
            </a:r>
            <a:r>
              <a:rPr lang="en-US" b="1" dirty="0">
                <a:solidFill>
                  <a:srgbClr val="7030A0"/>
                </a:solidFill>
              </a:rPr>
              <a:t>tibble</a:t>
            </a:r>
            <a:r>
              <a:rPr lang="en-US" dirty="0"/>
              <a:t> vs. a classic</a:t>
            </a:r>
            <a:br>
              <a:rPr lang="en-US" dirty="0"/>
            </a:br>
            <a:r>
              <a:rPr lang="en-US" dirty="0"/>
              <a:t>   </a:t>
            </a:r>
            <a:r>
              <a:rPr lang="en-US" b="1" dirty="0">
                <a:solidFill>
                  <a:srgbClr val="7030A0"/>
                </a:solidFill>
              </a:rPr>
              <a:t>data.frame</a:t>
            </a:r>
            <a:r>
              <a:rPr lang="en-US" dirty="0"/>
              <a:t>: printing and subsetting.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Tibbles have a refined print method that shows only the first 10 rows, and all the columns that fit on screen.</a:t>
            </a:r>
          </a:p>
          <a:p>
            <a:pPr>
              <a:buFontTx/>
              <a:buChar char="-"/>
            </a:pPr>
            <a:r>
              <a:rPr lang="en-US" dirty="0"/>
              <a:t>This makes it much easier to work with large data.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3609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In addition to its name, each column reports its type, a nice feature borrowed from </a:t>
            </a:r>
            <a:r>
              <a:rPr lang="en-US" b="1" dirty="0">
                <a:solidFill>
                  <a:srgbClr val="7030A0"/>
                </a:solidFill>
              </a:rPr>
              <a:t>str()</a:t>
            </a:r>
            <a:r>
              <a:rPr lang="en-US" dirty="0"/>
              <a:t>:</a:t>
            </a:r>
          </a:p>
          <a:p>
            <a:pPr marL="114300" indent="0">
              <a:buNone/>
            </a:pP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84825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F03836-DD8E-493B-8957-9766559A4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78" t="31232" r="25979" b="52099"/>
          <a:stretch/>
        </p:blipFill>
        <p:spPr>
          <a:xfrm>
            <a:off x="-31257" y="1502733"/>
            <a:ext cx="9470469" cy="28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72142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85421-B565-47E5-8514-7B82C614F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81" t="46552" r="27084" b="19025"/>
          <a:stretch/>
        </p:blipFill>
        <p:spPr>
          <a:xfrm>
            <a:off x="160255" y="688587"/>
            <a:ext cx="6769090" cy="43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7520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Tibbles are designed so that you don’t accidentally overwhelm your console when you print large data frames.</a:t>
            </a:r>
          </a:p>
          <a:p>
            <a:pPr>
              <a:buFontTx/>
              <a:buChar char="-"/>
            </a:pPr>
            <a:r>
              <a:rPr lang="en-US" dirty="0"/>
              <a:t>But sometimes you need more output than the default display. There are a few options that can help.</a:t>
            </a:r>
          </a:p>
          <a:p>
            <a:pPr>
              <a:buFontTx/>
              <a:buChar char="-"/>
            </a:pPr>
            <a:r>
              <a:rPr lang="en-US" dirty="0"/>
              <a:t>First, you can explicitly </a:t>
            </a:r>
            <a:r>
              <a:rPr lang="en-US" b="1" dirty="0">
                <a:solidFill>
                  <a:srgbClr val="7030A0"/>
                </a:solidFill>
              </a:rPr>
              <a:t>print()</a:t>
            </a:r>
            <a:r>
              <a:rPr lang="en-US" dirty="0"/>
              <a:t> the data frame and control the number of rows </a:t>
            </a:r>
            <a:r>
              <a:rPr lang="en-US" b="1" dirty="0">
                <a:solidFill>
                  <a:srgbClr val="7030A0"/>
                </a:solidFill>
              </a:rPr>
              <a:t>(n)</a:t>
            </a:r>
            <a:r>
              <a:rPr lang="en-US" dirty="0"/>
              <a:t> and the </a:t>
            </a:r>
            <a:r>
              <a:rPr lang="en-US" b="1" dirty="0">
                <a:solidFill>
                  <a:srgbClr val="7030A0"/>
                </a:solidFill>
              </a:rPr>
              <a:t>width</a:t>
            </a:r>
            <a:r>
              <a:rPr lang="en-US" dirty="0"/>
              <a:t> of the display.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7030A0"/>
                </a:solidFill>
              </a:rPr>
              <a:t>width = Inf </a:t>
            </a:r>
            <a:r>
              <a:rPr lang="en-US" dirty="0">
                <a:solidFill>
                  <a:schemeClr val="tx1"/>
                </a:solidFill>
              </a:rPr>
              <a:t>will display all columns.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5582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In the Tidyverse, we will often use </a:t>
            </a:r>
            <a:r>
              <a:rPr lang="en-US" b="1" dirty="0">
                <a:solidFill>
                  <a:srgbClr val="7030A0"/>
                </a:solidFill>
              </a:rPr>
              <a:t>tibbles</a:t>
            </a:r>
            <a:r>
              <a:rPr lang="en-US" dirty="0"/>
              <a:t> instead of traditional </a:t>
            </a:r>
            <a:r>
              <a:rPr lang="en-US" b="1" dirty="0">
                <a:solidFill>
                  <a:srgbClr val="7030A0"/>
                </a:solidFill>
              </a:rPr>
              <a:t>data.frames</a:t>
            </a:r>
            <a:r>
              <a:rPr lang="en-US" dirty="0"/>
              <a:t>. </a:t>
            </a:r>
          </a:p>
          <a:p>
            <a:pPr>
              <a:buFontTx/>
              <a:buChar char="-"/>
            </a:pPr>
            <a:r>
              <a:rPr lang="en-US" dirty="0"/>
              <a:t>Tibbles include features that make life a little easier. The R Studio team calls them “opinionated data frames.”</a:t>
            </a:r>
          </a:p>
          <a:p>
            <a:pPr>
              <a:buFontTx/>
              <a:buChar char="-"/>
            </a:pPr>
            <a:r>
              <a:rPr lang="en-US" dirty="0"/>
              <a:t>The added functionality of tibbles comes through the use of the tibble package. </a:t>
            </a:r>
          </a:p>
          <a:p>
            <a:pPr>
              <a:buFontTx/>
              <a:buChar char="-"/>
            </a:pPr>
            <a:r>
              <a:rPr lang="en-US" dirty="0"/>
              <a:t>Building a package in R adds functionality, without breaking the existing code.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17509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3ADEBB-3797-4D82-B83F-697F80B11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49" y="1245850"/>
            <a:ext cx="9144000" cy="45720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CC99CC"/>
                </a:solidFill>
                <a:effectLst/>
                <a:latin typeface="Lucida Console" panose="020B0609040504020204" pitchFamily="49" charset="0"/>
              </a:rPr>
              <a:t>install.packages("nycflights13")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0ECD1-43DC-441A-8F29-2CDBC3388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61214" r="66289" b="8912"/>
          <a:stretch/>
        </p:blipFill>
        <p:spPr>
          <a:xfrm>
            <a:off x="122549" y="1803465"/>
            <a:ext cx="6513921" cy="32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50395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You can also control the default print behavior by setting options: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Options</a:t>
            </a:r>
            <a:r>
              <a:rPr lang="en-US" b="1" dirty="0">
                <a:solidFill>
                  <a:srgbClr val="7030A0"/>
                </a:solidFill>
              </a:rPr>
              <a:t>(tibble.print_max = n, tibble.print_min = m)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Means, “</a:t>
            </a:r>
            <a:r>
              <a:rPr lang="en-US" dirty="0"/>
              <a:t> if there are more than </a:t>
            </a:r>
            <a:r>
              <a:rPr lang="en-US" b="1" dirty="0"/>
              <a:t>n rows</a:t>
            </a:r>
            <a:r>
              <a:rPr lang="en-US" dirty="0"/>
              <a:t>, </a:t>
            </a:r>
            <a:r>
              <a:rPr lang="en-US" b="1" dirty="0"/>
              <a:t>print</a:t>
            </a:r>
            <a:r>
              <a:rPr lang="en-US" dirty="0"/>
              <a:t> only the first m rows.”</a:t>
            </a:r>
          </a:p>
          <a:p>
            <a:pPr>
              <a:buFontTx/>
              <a:buChar char="-"/>
            </a:pPr>
            <a:r>
              <a:rPr lang="en-US" dirty="0"/>
              <a:t>Use </a:t>
            </a:r>
            <a:r>
              <a:rPr lang="en-US" b="1" dirty="0"/>
              <a:t>options</a:t>
            </a:r>
            <a:r>
              <a:rPr lang="en-US" dirty="0"/>
              <a:t> (</a:t>
            </a:r>
            <a:r>
              <a:rPr lang="en-US" b="1" dirty="0"/>
              <a:t>tibble</a:t>
            </a:r>
            <a:r>
              <a:rPr lang="en-US" dirty="0"/>
              <a:t>.</a:t>
            </a:r>
            <a:r>
              <a:rPr lang="en-US" b="1" dirty="0"/>
              <a:t>print_max</a:t>
            </a:r>
            <a:r>
              <a:rPr lang="en-US" dirty="0"/>
              <a:t> = Inf) to always show all rows. </a:t>
            </a:r>
          </a:p>
          <a:p>
            <a:pPr>
              <a:buFontTx/>
              <a:buChar char="-"/>
            </a:pPr>
            <a:r>
              <a:rPr lang="en-US" b="1" dirty="0"/>
              <a:t>options</a:t>
            </a:r>
            <a:r>
              <a:rPr lang="en-US" dirty="0"/>
              <a:t> (</a:t>
            </a:r>
            <a:r>
              <a:rPr lang="en-US" b="1" dirty="0"/>
              <a:t>tibble</a:t>
            </a:r>
            <a:r>
              <a:rPr lang="en-US" dirty="0"/>
              <a:t>.width = Inf) will always </a:t>
            </a:r>
            <a:r>
              <a:rPr lang="en-US" b="1" dirty="0"/>
              <a:t>print</a:t>
            </a:r>
            <a:r>
              <a:rPr lang="en-US" dirty="0"/>
              <a:t> all columns, regardless of the width of the screen.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011207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You can see a complete list of </a:t>
            </a:r>
            <a:br>
              <a:rPr lang="en-US" dirty="0"/>
            </a:br>
            <a:r>
              <a:rPr lang="en-US" dirty="0"/>
              <a:t>options by looking at the </a:t>
            </a:r>
            <a:br>
              <a:rPr lang="en-US" dirty="0"/>
            </a:br>
            <a:r>
              <a:rPr lang="en-US" dirty="0"/>
              <a:t>package help with </a:t>
            </a:r>
            <a:br>
              <a:rPr lang="en-US" dirty="0"/>
            </a:br>
            <a:r>
              <a:rPr lang="en-US" b="1" dirty="0">
                <a:solidFill>
                  <a:srgbClr val="7030A0"/>
                </a:solidFill>
              </a:rPr>
              <a:t>package?tibble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731699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4536F-BD7F-49D9-9713-E24CF55EA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11" t="23276" r="1753" b="29438"/>
          <a:stretch/>
        </p:blipFill>
        <p:spPr>
          <a:xfrm>
            <a:off x="216817" y="1234911"/>
            <a:ext cx="7837770" cy="38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4809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A final option is to use RStudio’s built-in data viewer to get a scrollable view of the complete dataset.</a:t>
            </a:r>
          </a:p>
          <a:p>
            <a:pPr>
              <a:buFontTx/>
              <a:buChar char="-"/>
            </a:pPr>
            <a:r>
              <a:rPr lang="en-US" dirty="0"/>
              <a:t>This is also often useful at the end of a long chain of manipulations.</a:t>
            </a:r>
          </a:p>
          <a:p>
            <a:pPr>
              <a:buFontTx/>
              <a:buChar char="-"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82321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 and 10.3.1 Tibbles v. data.frame, and Printing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3D14F5-B781-4B7F-AD16-BDCB37DAE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3" y="1310326"/>
            <a:ext cx="9144000" cy="45720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CC99CC"/>
                </a:solidFill>
                <a:effectLst/>
                <a:latin typeface="Lucida Console" panose="020B0609040504020204" pitchFamily="49" charset="0"/>
              </a:rPr>
              <a:t>nycflights13::flights %&gt;% + View()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3DE13-4256-4FBA-B7A0-05A92EB64F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6" t="45277" r="27817" b="34281"/>
          <a:stretch/>
        </p:blipFill>
        <p:spPr>
          <a:xfrm>
            <a:off x="480769" y="1844523"/>
            <a:ext cx="7660574" cy="31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8584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3.2 Subsetting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So far all the tools you’ve learned have worked with complete data frames. </a:t>
            </a:r>
          </a:p>
          <a:p>
            <a:pPr>
              <a:buFontTx/>
              <a:buChar char="-"/>
            </a:pPr>
            <a:r>
              <a:rPr lang="en-US" dirty="0"/>
              <a:t>If you want to pull out a single variable, you need some new tools, </a:t>
            </a:r>
            <a:br>
              <a:rPr lang="en-US" dirty="0"/>
            </a:br>
            <a:r>
              <a:rPr lang="en-US" b="1" dirty="0">
                <a:solidFill>
                  <a:srgbClr val="7030A0"/>
                </a:solidFill>
              </a:rPr>
              <a:t>$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[[</a:t>
            </a:r>
            <a:r>
              <a:rPr lang="en-US" dirty="0"/>
              <a:t>. 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7030A0"/>
                </a:solidFill>
              </a:rPr>
              <a:t>[[ </a:t>
            </a:r>
            <a:r>
              <a:rPr lang="en-US" dirty="0">
                <a:solidFill>
                  <a:schemeClr val="tx1"/>
                </a:solidFill>
              </a:rPr>
              <a:t>can extract by name or position.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$ </a:t>
            </a:r>
            <a:r>
              <a:rPr lang="en-US" dirty="0"/>
              <a:t>only extracts by name but is a little less typing.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35462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3.2 Subsetting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2A254-0164-47BF-BA8A-0D9C728ED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" t="17961" r="84639" b="63345"/>
          <a:stretch/>
        </p:blipFill>
        <p:spPr>
          <a:xfrm>
            <a:off x="282803" y="1432873"/>
            <a:ext cx="3968686" cy="28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95627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3.2 Subsetting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6A21E-22B7-43CA-A895-D7F9115EB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1" t="36471" r="66700" b="40070"/>
          <a:stretch/>
        </p:blipFill>
        <p:spPr>
          <a:xfrm>
            <a:off x="329939" y="1272618"/>
            <a:ext cx="7560739" cy="31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16234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3.2 Subsetting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D7822A-6C93-4F02-BA52-31A47C250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" t="60115" r="69896" b="25590"/>
          <a:stretch/>
        </p:blipFill>
        <p:spPr>
          <a:xfrm>
            <a:off x="301657" y="1404595"/>
            <a:ext cx="8138965" cy="23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210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library(tidyverse)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vignette(“tibble”)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9B035-CC7C-47D2-B5BC-4AE676992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38" t="44170" b="6529"/>
          <a:stretch/>
        </p:blipFill>
        <p:spPr>
          <a:xfrm>
            <a:off x="3393648" y="769234"/>
            <a:ext cx="4675519" cy="40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70294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3.2 Subsetting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dirty="0"/>
              <a:t>To use these in a pipe, you’ll need to use the special placeholder </a:t>
            </a:r>
            <a:r>
              <a:rPr lang="en-US" sz="3200" b="1" dirty="0">
                <a:solidFill>
                  <a:srgbClr val="7030A0"/>
                </a:solidFill>
              </a:rPr>
              <a:t>.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96228-6872-40CF-B055-5077014C0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" t="27124" r="58351" b="54548"/>
          <a:stretch/>
        </p:blipFill>
        <p:spPr>
          <a:xfrm>
            <a:off x="773728" y="2360968"/>
            <a:ext cx="7596543" cy="210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53533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3.2 Subsetting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Compared to a </a:t>
            </a:r>
            <a:r>
              <a:rPr lang="en-US" b="1" dirty="0">
                <a:solidFill>
                  <a:srgbClr val="7030A0"/>
                </a:solidFill>
              </a:rPr>
              <a:t>data.frame</a:t>
            </a:r>
            <a:r>
              <a:rPr lang="en-US" dirty="0"/>
              <a:t>, tibbles are more strict.</a:t>
            </a:r>
          </a:p>
          <a:p>
            <a:pPr>
              <a:buFontTx/>
              <a:buChar char="-"/>
            </a:pPr>
            <a:r>
              <a:rPr lang="en-US" dirty="0"/>
              <a:t>They never do partial matching.</a:t>
            </a:r>
          </a:p>
          <a:p>
            <a:pPr>
              <a:buFontTx/>
              <a:buChar char="-"/>
            </a:pPr>
            <a:r>
              <a:rPr lang="en-US" dirty="0"/>
              <a:t>And they will generate a warning if the column you are trying to access does not exist.</a:t>
            </a:r>
            <a:endParaRPr lang="en-US" sz="3200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174662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10.4 Interacting with older code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Some older functions don’t work with tibbles. </a:t>
            </a:r>
          </a:p>
          <a:p>
            <a:pPr>
              <a:buFontTx/>
              <a:buChar char="-"/>
            </a:pPr>
            <a:r>
              <a:rPr lang="en-US" dirty="0"/>
              <a:t>If you encounter one of these functions, use </a:t>
            </a:r>
            <a:r>
              <a:rPr lang="en-US" b="1" dirty="0">
                <a:solidFill>
                  <a:srgbClr val="7030A0"/>
                </a:solidFill>
              </a:rPr>
              <a:t>as.data,frame()</a:t>
            </a:r>
            <a:r>
              <a:rPr lang="en-US" dirty="0"/>
              <a:t> to turn a tibble back to a data.frame.</a:t>
            </a:r>
          </a:p>
          <a:p>
            <a:pPr>
              <a:buFontTx/>
              <a:buChar char="-"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AE7B30-6974-41A3-829D-4928D396B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3" y="2997724"/>
            <a:ext cx="9144000" cy="45720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CC99CC"/>
                </a:solidFill>
                <a:effectLst/>
                <a:latin typeface="Lucida Console" panose="020B0609040504020204" pitchFamily="49" charset="0"/>
              </a:rPr>
              <a:t>&gt; class(as.data.frame(tb))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Lucida Console" panose="020B0609040504020204" pitchFamily="49" charset="0"/>
              </a:rPr>
              <a:t>[1] "data.frame"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321277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10.4 Interacting with older code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The main reason that some older functions don’t work with tibble is the </a:t>
            </a:r>
            <a:r>
              <a:rPr lang="en-US" b="1" dirty="0">
                <a:solidFill>
                  <a:srgbClr val="7030A0"/>
                </a:solidFill>
              </a:rPr>
              <a:t>[ </a:t>
            </a:r>
            <a:r>
              <a:rPr lang="en-US" dirty="0"/>
              <a:t>function.</a:t>
            </a: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We don’t use</a:t>
            </a:r>
            <a:r>
              <a:rPr lang="en-US" b="1" dirty="0">
                <a:solidFill>
                  <a:srgbClr val="7030A0"/>
                </a:solidFill>
              </a:rPr>
              <a:t> [ </a:t>
            </a:r>
            <a:r>
              <a:rPr lang="en-US" dirty="0">
                <a:solidFill>
                  <a:schemeClr val="tx1"/>
                </a:solidFill>
              </a:rPr>
              <a:t>much in this book because </a:t>
            </a:r>
            <a:r>
              <a:rPr lang="en-US" b="1" dirty="0">
                <a:solidFill>
                  <a:srgbClr val="7030A0"/>
                </a:solidFill>
              </a:rPr>
              <a:t>dplyr::filter()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dplyr::select()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allow you to solve the same problems with clearer code.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With base R data frames, sometimes r</a:t>
            </a:r>
            <a:r>
              <a:rPr lang="en-US" dirty="0"/>
              <a:t>eturns a data frame, and sometimes returns a vector.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With tibbles, </a:t>
            </a:r>
            <a:r>
              <a:rPr lang="en-US" b="1" dirty="0">
                <a:solidFill>
                  <a:srgbClr val="7030A0"/>
                </a:solidFill>
              </a:rPr>
              <a:t>[</a:t>
            </a:r>
            <a:r>
              <a:rPr lang="en-US" dirty="0">
                <a:solidFill>
                  <a:schemeClr val="tx1"/>
                </a:solidFill>
              </a:rPr>
              <a:t> always returns another tibble.</a:t>
            </a:r>
          </a:p>
        </p:txBody>
      </p:sp>
    </p:spTree>
    <p:extLst>
      <p:ext uri="{BB962C8B-B14F-4D97-AF65-F5344CB8AC3E}">
        <p14:creationId xmlns:p14="http://schemas.microsoft.com/office/powerpoint/2010/main" val="2838024603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Tibbles are a unifying feature of the Tidyverse (ggplot2, dplyr, tidyr, readr, purr, tibble, stringr, and forcats)</a:t>
            </a:r>
          </a:p>
          <a:p>
            <a:pPr>
              <a:buFontTx/>
              <a:buChar char="-"/>
            </a:pPr>
            <a:r>
              <a:rPr lang="en-US" dirty="0"/>
              <a:t>Most other packages use traditional data frames, so you my need to force a data frame to a tibble by using </a:t>
            </a:r>
            <a:r>
              <a:rPr lang="en-US" b="1" dirty="0">
                <a:solidFill>
                  <a:srgbClr val="7030A0"/>
                </a:solidFill>
              </a:rPr>
              <a:t>as.tibble</a:t>
            </a:r>
          </a:p>
        </p:txBody>
      </p:sp>
    </p:spTree>
    <p:extLst>
      <p:ext uri="{BB962C8B-B14F-4D97-AF65-F5344CB8AC3E}">
        <p14:creationId xmlns:p14="http://schemas.microsoft.com/office/powerpoint/2010/main" val="3692684066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b="1" dirty="0"/>
              <a:t>as_tibble(iris)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E0DE5-60EB-4FE9-BAE8-BD559E195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4" t="16495" r="33609" b="45493"/>
          <a:stretch/>
        </p:blipFill>
        <p:spPr>
          <a:xfrm>
            <a:off x="3241615" y="247813"/>
            <a:ext cx="5402764" cy="48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659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You can also create a new tibble from individual vectors with </a:t>
            </a:r>
            <a:br>
              <a:rPr lang="en-US" dirty="0"/>
            </a:br>
            <a:r>
              <a:rPr lang="en-US" b="1" dirty="0">
                <a:solidFill>
                  <a:srgbClr val="7030A0"/>
                </a:solidFill>
              </a:rPr>
              <a:t>tibble(). </a:t>
            </a:r>
            <a:r>
              <a:rPr lang="en-US" dirty="0">
                <a:solidFill>
                  <a:schemeClr val="tx1"/>
                </a:solidFill>
              </a:rPr>
              <a:t>This </a:t>
            </a:r>
            <a:r>
              <a:rPr lang="en-US" dirty="0"/>
              <a:t>will automatically recycle inputs of length 1, and allows you to refer to variables that you just created, as shown below.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116845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39F11-AC70-4452-841D-08E21769E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80" t="57732" r="41443" b="12359"/>
          <a:stretch/>
        </p:blipFill>
        <p:spPr>
          <a:xfrm>
            <a:off x="3516196" y="395402"/>
            <a:ext cx="4107581" cy="43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8768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-</a:t>
            </a:r>
            <a:r>
              <a:rPr lang="en-US" dirty="0"/>
              <a:t>If you’re already familiar with </a:t>
            </a:r>
            <a:r>
              <a:rPr lang="en-US" b="1" dirty="0">
                <a:solidFill>
                  <a:srgbClr val="7030A0"/>
                </a:solidFill>
              </a:rPr>
              <a:t>data,frame()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tibble()</a:t>
            </a:r>
            <a:r>
              <a:rPr lang="en-US" dirty="0"/>
              <a:t> does much less:</a:t>
            </a:r>
          </a:p>
          <a:p>
            <a:pPr>
              <a:buFontTx/>
              <a:buChar char="-"/>
            </a:pPr>
            <a:r>
              <a:rPr lang="en-US" dirty="0"/>
              <a:t>it never changes the type of the inputs (e.g. it never converts strings to factors!)</a:t>
            </a:r>
          </a:p>
          <a:p>
            <a:pPr>
              <a:buFontTx/>
              <a:buChar char="-"/>
            </a:pPr>
            <a:r>
              <a:rPr lang="en-US" dirty="0"/>
              <a:t> it never changes the names of variables</a:t>
            </a:r>
          </a:p>
          <a:p>
            <a:pPr>
              <a:buFontTx/>
              <a:buChar char="-"/>
            </a:pPr>
            <a:r>
              <a:rPr lang="en-US" dirty="0"/>
              <a:t>it never creates row names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20526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10 Tibbles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10. 2 Creating Tibbles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It’s possible for a tibble to have column names that are not valid R variable names, aka </a:t>
            </a:r>
            <a:r>
              <a:rPr lang="en-US" b="1" dirty="0"/>
              <a:t>non-syntactic</a:t>
            </a:r>
            <a:r>
              <a:rPr lang="en-US" dirty="0"/>
              <a:t> names.</a:t>
            </a:r>
          </a:p>
          <a:p>
            <a:pPr>
              <a:buFontTx/>
              <a:buChar char="-"/>
            </a:pPr>
            <a:r>
              <a:rPr lang="en-US" dirty="0"/>
              <a:t>For example, they might not start with a letter, or they might contain unusual characters like a space.</a:t>
            </a:r>
          </a:p>
          <a:p>
            <a:pPr>
              <a:buFontTx/>
              <a:buChar char="-"/>
            </a:pPr>
            <a:r>
              <a:rPr lang="en-US" dirty="0"/>
              <a:t>To refer to these variables, you need to surround them with backticks </a:t>
            </a:r>
            <a:br>
              <a:rPr lang="en-US" dirty="0"/>
            </a:br>
            <a:endParaRPr lang="en-US" dirty="0"/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6382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4720</TotalTime>
  <Words>1264</Words>
  <Application>Microsoft Office PowerPoint</Application>
  <PresentationFormat>On-screen Show (16:9)</PresentationFormat>
  <Paragraphs>141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Helvetica Neue</vt:lpstr>
      <vt:lpstr>Titillium Web</vt:lpstr>
      <vt:lpstr>Lucida Console</vt:lpstr>
      <vt:lpstr>Arial</vt:lpstr>
      <vt:lpstr>R-Ladies Template</vt:lpstr>
      <vt:lpstr>Chapters 10  Tibbles Follow along here: https://r4ds.had.co.nz/tibbles.html 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  <vt:lpstr>10 Tibbles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Workflow basics</dc:title>
  <dc:creator>Gina Griffin</dc:creator>
  <cp:lastModifiedBy>Ginar Gi Buttersnaps</cp:lastModifiedBy>
  <cp:revision>161</cp:revision>
  <dcterms:modified xsi:type="dcterms:W3CDTF">2020-06-20T09:11:33Z</dcterms:modified>
</cp:coreProperties>
</file>